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6"/>
  </p:notesMasterIdLst>
  <p:sldIdLst>
    <p:sldId id="256" r:id="rId5"/>
  </p:sldIdLst>
  <p:sldSz cx="54864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le Abensur" initials="EA" lastIdx="8" clrIdx="0">
    <p:extLst>
      <p:ext uri="{19B8F6BF-5375-455C-9EA6-DF929625EA0E}">
        <p15:presenceInfo xmlns:p15="http://schemas.microsoft.com/office/powerpoint/2012/main" userId="S::eabensur@mathworks.com::35f616db-9efe-4b02-80d0-3e642a1108b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5CE089-2957-4D08-A8CD-7DFD5DED7AED}" v="7" dt="2020-03-19T10:08:20.761"/>
    <p1510:client id="{D965F314-9CB2-9513-6E3F-575B2EEC92C5}" v="2" dt="2023-02-15T19:01:12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0282" autoAdjust="0"/>
  </p:normalViewPr>
  <p:slideViewPr>
    <p:cSldViewPr snapToGrid="0" snapToObjects="1">
      <p:cViewPr varScale="1">
        <p:scale>
          <a:sx n="188" d="100"/>
          <a:sy n="188" d="100"/>
        </p:scale>
        <p:origin x="16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Allen" userId="S::kimallen@mathworks.com::4424f6c3-c8c6-4a60-94c8-36d290ac0373" providerId="AD" clId="Web-{D965F314-9CB2-9513-6E3F-575B2EEC92C5}"/>
    <pc:docChg chg="modSld">
      <pc:chgData name="Kim Allen" userId="S::kimallen@mathworks.com::4424f6c3-c8c6-4a60-94c8-36d290ac0373" providerId="AD" clId="Web-{D965F314-9CB2-9513-6E3F-575B2EEC92C5}" dt="2023-02-15T19:01:10.032" v="0"/>
      <pc:docMkLst>
        <pc:docMk/>
      </pc:docMkLst>
      <pc:sldChg chg="modSp">
        <pc:chgData name="Kim Allen" userId="S::kimallen@mathworks.com::4424f6c3-c8c6-4a60-94c8-36d290ac0373" providerId="AD" clId="Web-{D965F314-9CB2-9513-6E3F-575B2EEC92C5}" dt="2023-02-15T19:01:10.032" v="0"/>
        <pc:sldMkLst>
          <pc:docMk/>
          <pc:sldMk cId="2057737037" sldId="256"/>
        </pc:sldMkLst>
        <pc:picChg chg="mod">
          <ac:chgData name="Kim Allen" userId="S::kimallen@mathworks.com::4424f6c3-c8c6-4a60-94c8-36d290ac0373" providerId="AD" clId="Web-{D965F314-9CB2-9513-6E3F-575B2EEC92C5}" dt="2023-02-15T19:01:10.032" v="0"/>
          <ac:picMkLst>
            <pc:docMk/>
            <pc:sldMk cId="2057737037" sldId="256"/>
            <ac:picMk id="41" creationId="{C25724D5-5945-9B41-B9A0-6EDB941CF32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16F35-184B-42A5-BFC8-C52A5DC5862A}" type="datetimeFigureOut">
              <a:rPr lang="fr-FR" smtClean="0"/>
              <a:t>15/02/2023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CDE96-A806-4504-B8CE-A1C363AC1DB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19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CDE96-A806-4504-B8CE-A1C363AC1DB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95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598593"/>
            <a:ext cx="466344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21087"/>
            <a:ext cx="41148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2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9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194733"/>
            <a:ext cx="1183005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194733"/>
            <a:ext cx="3480435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858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08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92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911861"/>
            <a:ext cx="473202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447714"/>
            <a:ext cx="473202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/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7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194734"/>
            <a:ext cx="473202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896620"/>
            <a:ext cx="2321004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336040"/>
            <a:ext cx="2321004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896620"/>
            <a:ext cx="233243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336040"/>
            <a:ext cx="233243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4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7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9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526627"/>
            <a:ext cx="277749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1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526627"/>
            <a:ext cx="277749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1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194734"/>
            <a:ext cx="473202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973666"/>
            <a:ext cx="473202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390054"/>
            <a:ext cx="18516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8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5E24625-5AEB-0C42-8E1A-D468EB3D223F}"/>
              </a:ext>
            </a:extLst>
          </p:cNvPr>
          <p:cNvSpPr/>
          <p:nvPr/>
        </p:nvSpPr>
        <p:spPr>
          <a:xfrm>
            <a:off x="-1" y="1360626"/>
            <a:ext cx="5486399" cy="2296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6E5A5B-CC15-6149-868D-A6D5FF429D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5486399" cy="136062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F577A3A-7232-E548-BFEC-D91E6134EB73}"/>
              </a:ext>
            </a:extLst>
          </p:cNvPr>
          <p:cNvSpPr/>
          <p:nvPr/>
        </p:nvSpPr>
        <p:spPr>
          <a:xfrm>
            <a:off x="3630168" y="571568"/>
            <a:ext cx="1624614" cy="789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r="5400000" sx="104000" sy="1040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187779-6849-AB46-A7C2-DC41F0556F79}"/>
              </a:ext>
            </a:extLst>
          </p:cNvPr>
          <p:cNvSpPr txBox="1"/>
          <p:nvPr/>
        </p:nvSpPr>
        <p:spPr>
          <a:xfrm>
            <a:off x="3727035" y="913543"/>
            <a:ext cx="14308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" dirty="0">
                <a:highlight>
                  <a:srgbClr val="FFFF00"/>
                </a:highlight>
              </a:rPr>
              <a:t>[logo de l'établissement]</a:t>
            </a:r>
            <a:endParaRPr lang="fr-fr" sz="600" b="0" i="0" u="none" baseline="0" dirty="0">
              <a:highlight>
                <a:srgbClr val="FFFF00"/>
              </a:highlight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4B10D93-9D59-294B-A366-2C545CD396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02905" y="562717"/>
            <a:ext cx="1624614" cy="60674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ADD128C-2B5F-EB41-9F64-6CDECAC3332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27802" y="206028"/>
            <a:ext cx="1811893" cy="17777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17FDABAF-50A8-3342-8753-8FAC7558B579}"/>
              </a:ext>
            </a:extLst>
          </p:cNvPr>
          <p:cNvSpPr/>
          <p:nvPr/>
        </p:nvSpPr>
        <p:spPr>
          <a:xfrm>
            <a:off x="-1" y="1360626"/>
            <a:ext cx="5486399" cy="2296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859E15-85D1-364A-B03E-4B94AD5E9102}"/>
              </a:ext>
            </a:extLst>
          </p:cNvPr>
          <p:cNvSpPr txBox="1"/>
          <p:nvPr/>
        </p:nvSpPr>
        <p:spPr>
          <a:xfrm>
            <a:off x="235878" y="1488951"/>
            <a:ext cx="463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800" dirty="0">
                <a:highlight>
                  <a:srgbClr val="FFFF00"/>
                </a:highlight>
              </a:rPr>
              <a:t>[Nom de l'établissement]</a:t>
            </a:r>
            <a:r>
              <a:rPr lang="fr-FR" sz="800" dirty="0"/>
              <a:t> propose un accès gratuit à des cours interactifs grâce au programme de formation Campus-Wide Online Training. Cette offre vous permet de bénéficier des avantages suivants :</a:t>
            </a:r>
            <a:endParaRPr lang="fr-fr" sz="800" b="0" i="0" u="none" baseline="0" dirty="0"/>
          </a:p>
          <a:p>
            <a:pPr marL="171450" lvl="0" indent="-171450" algn="l" rtl="0" fontAlgn="base">
              <a:buFont typeface="Arial" panose="020B0604020202020204" pitchFamily="34" charset="0"/>
              <a:buChar char="•"/>
            </a:pPr>
            <a:r>
              <a:rPr lang="fr-fr" sz="800" b="0" i="0" u="none" baseline="0" dirty="0"/>
              <a:t>Apprenez à votre propre rythme.  </a:t>
            </a:r>
          </a:p>
          <a:p>
            <a:pPr marL="171450" lvl="0" indent="-171450" algn="l" rtl="0" fontAlgn="base">
              <a:buFont typeface="Arial" panose="020B0604020202020204" pitchFamily="34" charset="0"/>
              <a:buChar char="•"/>
            </a:pPr>
            <a:r>
              <a:rPr lang="fr-fr" sz="800" b="0" i="0" u="none" baseline="0" dirty="0"/>
              <a:t>Recevez des commentaires instantanés. </a:t>
            </a:r>
          </a:p>
          <a:p>
            <a:pPr marL="171450" lvl="0" indent="-171450" algn="l" rtl="0" fontAlgn="base">
              <a:buFont typeface="Arial" panose="020B0604020202020204" pitchFamily="34" charset="0"/>
              <a:buChar char="•"/>
            </a:pPr>
            <a:r>
              <a:rPr lang="fr-fr" sz="800" b="0" i="0" u="none" baseline="0" dirty="0"/>
              <a:t>Partagez vos rapports de progrès et vos certificats. 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0F51B0-FD60-D343-9890-4DDA72652CD1}"/>
              </a:ext>
            </a:extLst>
          </p:cNvPr>
          <p:cNvSpPr/>
          <p:nvPr/>
        </p:nvSpPr>
        <p:spPr>
          <a:xfrm>
            <a:off x="302905" y="2236247"/>
            <a:ext cx="3818326" cy="764362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41" name="Picture 40" descr="Qr code&#10;&#10;Description automatically generated">
            <a:extLst>
              <a:ext uri="{FF2B5EF4-FFF2-40B4-BE49-F238E27FC236}">
                <a16:creationId xmlns:a16="http://schemas.microsoft.com/office/drawing/2014/main" id="{C25724D5-5945-9B41-B9A0-6EDB941CF32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405311" y="2211096"/>
            <a:ext cx="797007" cy="79700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5E910F8-74E0-C04D-9509-FDA5BAD67C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5360" y="3132505"/>
            <a:ext cx="1642554" cy="2911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16EAC81-AB5D-0D46-B91F-9968A71E5702}"/>
              </a:ext>
            </a:extLst>
          </p:cNvPr>
          <p:cNvSpPr txBox="1"/>
          <p:nvPr/>
        </p:nvSpPr>
        <p:spPr>
          <a:xfrm>
            <a:off x="214480" y="3073114"/>
            <a:ext cx="3151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Consultez la liste complète des cours sur : </a:t>
            </a:r>
            <a:r>
              <a:rPr lang="fr-fr" sz="1000" b="1" i="0" u="none" baseline="0" dirty="0" err="1">
                <a:solidFill>
                  <a:srgbClr val="00A9E0"/>
                </a:solidFill>
              </a:rPr>
              <a:t>mathworks.com</a:t>
            </a:r>
            <a:r>
              <a:rPr lang="fr-fr" sz="1000" b="1" i="0" u="none" baseline="0" dirty="0">
                <a:solidFill>
                  <a:srgbClr val="00A9E0"/>
                </a:solidFill>
              </a:rPr>
              <a:t>/</a:t>
            </a:r>
            <a:r>
              <a:rPr lang="fr-fr" sz="1000" b="1" i="0" u="none" baseline="0" dirty="0" err="1">
                <a:solidFill>
                  <a:srgbClr val="00A9E0"/>
                </a:solidFill>
              </a:rPr>
              <a:t>AcademicTraining</a:t>
            </a:r>
            <a:r>
              <a:rPr lang="fr-fr" sz="1000" b="0" i="0" u="none" baseline="0" dirty="0"/>
              <a:t>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4C81BD-5ECA-8E4A-B429-0C31A4D1A9D1}"/>
              </a:ext>
            </a:extLst>
          </p:cNvPr>
          <p:cNvSpPr txBox="1"/>
          <p:nvPr/>
        </p:nvSpPr>
        <p:spPr>
          <a:xfrm>
            <a:off x="389745" y="2263142"/>
            <a:ext cx="3623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800" dirty="0"/>
              <a:t>Les cours d’introduction abordent les concepts fondamentaux de MATLAB et Simulink. La formation « Les fondamentaux MATLAB » présente les principales fonctionnalités de MATLAB. Vous pouvez également suivre des formations portant sur d'autres sujets, comme les mathématiques computationnelles, le </a:t>
            </a:r>
            <a:r>
              <a:rPr lang="fr-FR" sz="800" dirty="0" err="1"/>
              <a:t>Deep</a:t>
            </a:r>
            <a:r>
              <a:rPr lang="fr-FR" sz="800" dirty="0"/>
              <a:t> Learning, les techniques de programmation et les applications financières.</a:t>
            </a:r>
            <a:endParaRPr lang="fr-fr" sz="800" b="0" i="0" u="none" baseline="0" dirty="0"/>
          </a:p>
        </p:txBody>
      </p:sp>
    </p:spTree>
    <p:extLst>
      <p:ext uri="{BB962C8B-B14F-4D97-AF65-F5344CB8AC3E}">
        <p14:creationId xmlns:p14="http://schemas.microsoft.com/office/powerpoint/2010/main" val="205773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94994-4311-4823-a682-47492cb9e3e3" xsi:nil="true"/>
    <lcf76f155ced4ddcb4097134ff3c332f xmlns="776eaa53-c24c-4559-a102-42985be042e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3EB67E2157848AF52A454327796C1" ma:contentTypeVersion="14" ma:contentTypeDescription="Create a new document." ma:contentTypeScope="" ma:versionID="b81b9f6165a89704dfcc2d934e423a3e">
  <xsd:schema xmlns:xsd="http://www.w3.org/2001/XMLSchema" xmlns:xs="http://www.w3.org/2001/XMLSchema" xmlns:p="http://schemas.microsoft.com/office/2006/metadata/properties" xmlns:ns2="776eaa53-c24c-4559-a102-42985be042eb" xmlns:ns3="19f94994-4311-4823-a682-47492cb9e3e3" targetNamespace="http://schemas.microsoft.com/office/2006/metadata/properties" ma:root="true" ma:fieldsID="0d3c788ee1f2ecf7eae1867e9d316b4c" ns2:_="" ns3:_="">
    <xsd:import namespace="776eaa53-c24c-4559-a102-42985be042eb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6eaa53-c24c-4559-a102-42985be042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c2fbcc8-9673-4dab-87c4-578ccfafc1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3782cf2d-0c7e-4ff1-a1db-b4d157ce0b53}" ma:internalName="TaxCatchAll" ma:showField="CatchAllData" ma:web="19f94994-4311-4823-a682-47492cb9e3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5267DE-D71E-49D9-8471-6049CDCD6616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776eaa53-c24c-4559-a102-42985be042eb"/>
    <ds:schemaRef ds:uri="http://schemas.openxmlformats.org/package/2006/metadata/core-properties"/>
    <ds:schemaRef ds:uri="http://purl.org/dc/elements/1.1/"/>
    <ds:schemaRef ds:uri="19f94994-4311-4823-a682-47492cb9e3e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8DA264C-798D-4CFC-AEFB-52CB75A927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44B27-B005-4E8F-80F0-324583F860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6eaa53-c24c-4559-a102-42985be042eb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570</TotalTime>
  <Words>127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Kim Allen</cp:lastModifiedBy>
  <cp:revision>16</cp:revision>
  <dcterms:created xsi:type="dcterms:W3CDTF">2019-11-15T01:37:20Z</dcterms:created>
  <dcterms:modified xsi:type="dcterms:W3CDTF">2023-02-15T19:01:12Z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0x0101000253EB67E2157848AF52A454327796C1</vt:lpwstr>
  </property>
  <property fmtid="{D5CDD505-2E9C-101B-9397-08002B2CF9AE}" pid="3" name="MediaServiceImageTags">
    <vt:lpwstr/>
  </property>
</Properties>
</file>