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2"/>
  </p:notesMasterIdLst>
  <p:sldIdLst>
    <p:sldId id="256" r:id="rId2"/>
    <p:sldId id="257" r:id="rId3"/>
    <p:sldId id="258" r:id="rId4"/>
    <p:sldId id="266" r:id="rId5"/>
    <p:sldId id="259" r:id="rId6"/>
    <p:sldId id="260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0924" autoAdjust="0"/>
  </p:normalViewPr>
  <p:slideViewPr>
    <p:cSldViewPr>
      <p:cViewPr varScale="1">
        <p:scale>
          <a:sx n="122" d="100"/>
          <a:sy n="122" d="100"/>
        </p:scale>
        <p:origin x="1284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7A75556-3302-4E31-B730-777AD4725956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9307EF-8AD0-4D5E-9F86-C6CE51EA7A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32191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492433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424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Mention coordination</a:t>
            </a:r>
            <a:r>
              <a:rPr lang="en-US" baseline="0" dirty="0" smtClean="0"/>
              <a:t> of multiple torque sources</a:t>
            </a:r>
          </a:p>
          <a:p>
            <a:r>
              <a:rPr lang="en-US" baseline="0" dirty="0" smtClean="0"/>
              <a:t>Minimize fuel consumption/energy consumption not balance SOC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831021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Not talk about</a:t>
            </a:r>
            <a:r>
              <a:rPr lang="en-US" baseline="0" dirty="0" smtClean="0"/>
              <a:t> thermostatic (only one operating power level) – engine/gen on/off control dictated by SOC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7633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274550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43028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prioritization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030915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477039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441438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9307EF-8AD0-4D5E-9F86-C6CE51EA7A68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37450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57364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08139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8452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4094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092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91902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8664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36395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72093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90220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5244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BA7C24-AEF7-4506-8BAC-E3B8C6D0E1DE}" type="datetimeFigureOut">
              <a:rPr lang="en-US" smtClean="0"/>
              <a:t>7/14/2014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A2669F-3E18-4653-B072-BD2CD9C8B3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757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Intro to Hybrid Control Strategy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Lecture </a:t>
            </a:r>
            <a:r>
              <a:rPr lang="en-US" smtClean="0"/>
              <a:t>11</a:t>
            </a:r>
            <a:endParaRPr lang="en-US" dirty="0" smtClean="0"/>
          </a:p>
          <a:p>
            <a:r>
              <a:rPr lang="en-US" dirty="0" smtClean="0"/>
              <a:t>MBDCP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9673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Complex HVSC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is an </a:t>
            </a:r>
            <a:r>
              <a:rPr lang="en-US" b="1" i="1" dirty="0" smtClean="0"/>
              <a:t>extremely </a:t>
            </a:r>
            <a:r>
              <a:rPr lang="en-US" dirty="0" smtClean="0"/>
              <a:t>simplified version of an HVSC. For more information about HVSC’s, refer to OSU’s course on controller design:</a:t>
            </a:r>
          </a:p>
          <a:p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Model Based Design: Supervisory Control &amp; </a:t>
            </a:r>
            <a:r>
              <a:rPr lang="en-US" smtClean="0"/>
              <a:t>Fault Diagnosis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2326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Need for an HVSC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 Hybrid Vehicle Supervisory Controller (HVSC) is needed to control the components in a hybrid powertrain when there are multiple torque sources</a:t>
            </a:r>
          </a:p>
          <a:p>
            <a:r>
              <a:rPr lang="en-US" dirty="0" smtClean="0"/>
              <a:t>The objective of the HVSC is to minimize fuel consumption and energy consumption through balancing the SOC of the battery</a:t>
            </a:r>
          </a:p>
          <a:p>
            <a:r>
              <a:rPr lang="en-US" dirty="0" smtClean="0"/>
              <a:t>There are different approaches to SOC management that are used throughout hybrids today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19859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SOC Management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For the HVSC we will be designing, we will be implementing a simple PID controller coupled with a </a:t>
            </a:r>
            <a:r>
              <a:rPr lang="en-US" dirty="0" err="1" smtClean="0"/>
              <a:t>Genset</a:t>
            </a:r>
            <a:r>
              <a:rPr lang="en-US" dirty="0" smtClean="0"/>
              <a:t> command to turn on and off the engine and generator</a:t>
            </a:r>
          </a:p>
          <a:p>
            <a:r>
              <a:rPr lang="en-US" dirty="0" smtClean="0"/>
              <a:t>The </a:t>
            </a:r>
            <a:r>
              <a:rPr lang="en-US" dirty="0" err="1" smtClean="0"/>
              <a:t>genset</a:t>
            </a:r>
            <a:r>
              <a:rPr lang="en-US" dirty="0" smtClean="0"/>
              <a:t> being turned on and off will be determined by the target SOC as the current SOC</a:t>
            </a:r>
          </a:p>
          <a:p>
            <a:r>
              <a:rPr lang="en-US" dirty="0" smtClean="0"/>
              <a:t>This is thermostatic control if the power level of the </a:t>
            </a:r>
            <a:r>
              <a:rPr lang="en-US" dirty="0" err="1" smtClean="0"/>
              <a:t>genset</a:t>
            </a:r>
            <a:r>
              <a:rPr lang="en-US" dirty="0" smtClean="0"/>
              <a:t> remains constant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967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Charge Balancing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In order to maintain a charge sustaining strategy, charge balance must be achieved</a:t>
            </a:r>
          </a:p>
          <a:p>
            <a:r>
              <a:rPr lang="en-US" dirty="0" smtClean="0"/>
              <a:t>Charge balancing is when the initial SOC and final SOC are the same after a given drive cycle</a:t>
            </a:r>
          </a:p>
          <a:p>
            <a:r>
              <a:rPr lang="en-US" dirty="0" smtClean="0"/>
              <a:t>To achieve charge balance, the net change in battery energy must be &lt; 1% of the used fuel energy over a drive cycle</a:t>
            </a:r>
            <a:endParaRPr lang="en-US" dirty="0"/>
          </a:p>
          <a:p>
            <a:r>
              <a:rPr lang="en-US" dirty="0" smtClean="0"/>
              <a:t>The initial SOC can be iterated in modeling in order to attain a charge balance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8680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Thermostatic Control</a:t>
            </a:r>
            <a:endParaRPr lang="en-US" dirty="0"/>
          </a:p>
        </p:txBody>
      </p:sp>
      <p:pic>
        <p:nvPicPr>
          <p:cNvPr id="4" name="Picture 3"/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66800" y="1344706"/>
            <a:ext cx="7239000" cy="5208494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6" name="Straight Connector 5"/>
          <p:cNvCxnSpPr/>
          <p:nvPr/>
        </p:nvCxnSpPr>
        <p:spPr>
          <a:xfrm>
            <a:off x="2209800" y="2563906"/>
            <a:ext cx="5334000" cy="0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2209800" y="5154706"/>
            <a:ext cx="5334000" cy="0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7620000" y="23622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Max SOC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7620000" y="49530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Min SOC</a:t>
            </a:r>
            <a:endParaRPr lang="en-US" dirty="0"/>
          </a:p>
        </p:txBody>
      </p:sp>
      <p:sp>
        <p:nvSpPr>
          <p:cNvPr id="17" name="Oval 16"/>
          <p:cNvSpPr/>
          <p:nvPr/>
        </p:nvSpPr>
        <p:spPr>
          <a:xfrm>
            <a:off x="2133600" y="3048000"/>
            <a:ext cx="76200" cy="76200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514600" y="2651121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Initial SOC</a:t>
            </a:r>
            <a:endParaRPr lang="en-US" dirty="0"/>
          </a:p>
        </p:txBody>
      </p:sp>
      <p:cxnSp>
        <p:nvCxnSpPr>
          <p:cNvPr id="20" name="Straight Arrow Connector 19"/>
          <p:cNvCxnSpPr>
            <a:stCxn id="18" idx="1"/>
            <a:endCxn id="17" idx="6"/>
          </p:cNvCxnSpPr>
          <p:nvPr/>
        </p:nvCxnSpPr>
        <p:spPr>
          <a:xfrm flipH="1">
            <a:off x="2209800" y="2835787"/>
            <a:ext cx="304800" cy="250313"/>
          </a:xfrm>
          <a:prstGeom prst="straightConnector1">
            <a:avLst/>
          </a:prstGeom>
          <a:ln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Oval 23"/>
          <p:cNvSpPr/>
          <p:nvPr/>
        </p:nvSpPr>
        <p:spPr>
          <a:xfrm>
            <a:off x="7162800" y="4191000"/>
            <a:ext cx="76200" cy="76200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/>
          <p:cNvSpPr txBox="1"/>
          <p:nvPr/>
        </p:nvSpPr>
        <p:spPr>
          <a:xfrm>
            <a:off x="5867400" y="46598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Final SOC</a:t>
            </a:r>
            <a:endParaRPr lang="en-US" dirty="0"/>
          </a:p>
        </p:txBody>
      </p:sp>
      <p:cxnSp>
        <p:nvCxnSpPr>
          <p:cNvPr id="26" name="Straight Arrow Connector 25"/>
          <p:cNvCxnSpPr/>
          <p:nvPr/>
        </p:nvCxnSpPr>
        <p:spPr>
          <a:xfrm flipV="1">
            <a:off x="7010400" y="4267200"/>
            <a:ext cx="190500" cy="577334"/>
          </a:xfrm>
          <a:prstGeom prst="straightConnector1">
            <a:avLst/>
          </a:prstGeom>
          <a:ln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284505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Simple vs. Complex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HVSC models can become vastly complex in nature because more complex strategies will attempt to achieve the most efficient path</a:t>
            </a:r>
          </a:p>
          <a:p>
            <a:r>
              <a:rPr lang="en-US" dirty="0" smtClean="0"/>
              <a:t>Paths vary based on the power demand of the driver, as well as operating points of the engine and traction motor</a:t>
            </a:r>
          </a:p>
          <a:p>
            <a:r>
              <a:rPr lang="en-US" dirty="0" smtClean="0"/>
              <a:t>Engine efficiency is a major factor because of how inefficient IC engines are. The more efficient operating points of an engine can be found using an efficiency map (typically at high torque, low speed)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3293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Simple HVSC Design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our model, the HVSC will operate based on a set target SOC versus the current target SOC. A PID controller with an output to </a:t>
            </a:r>
            <a:r>
              <a:rPr lang="en-US" dirty="0" err="1" smtClean="0"/>
              <a:t>genset</a:t>
            </a:r>
            <a:r>
              <a:rPr lang="en-US" dirty="0" smtClean="0"/>
              <a:t> power command will be used to regulate the SOC.</a:t>
            </a:r>
          </a:p>
          <a:p>
            <a:r>
              <a:rPr lang="en-US" dirty="0" smtClean="0"/>
              <a:t>In addition to a PID, </a:t>
            </a:r>
            <a:r>
              <a:rPr lang="en-US" dirty="0" err="1" smtClean="0"/>
              <a:t>Stateflow</a:t>
            </a:r>
            <a:r>
              <a:rPr lang="en-US" dirty="0" smtClean="0"/>
              <a:t> will be used to turn the </a:t>
            </a:r>
            <a:r>
              <a:rPr lang="en-US" dirty="0" err="1" smtClean="0"/>
              <a:t>genset</a:t>
            </a:r>
            <a:r>
              <a:rPr lang="en-US" dirty="0" smtClean="0"/>
              <a:t> on and off based on the need to reach the desired SOC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19347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Overview of </a:t>
            </a:r>
            <a:r>
              <a:rPr lang="en-US" dirty="0" err="1" smtClean="0"/>
              <a:t>Stateflow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Stateflow</a:t>
            </a:r>
            <a:r>
              <a:rPr lang="en-US" dirty="0" smtClean="0"/>
              <a:t> is an addition to MATLAB that is primarily used for logic decisions that are based on input conditions</a:t>
            </a:r>
          </a:p>
          <a:p>
            <a:r>
              <a:rPr lang="en-US" dirty="0" err="1" smtClean="0"/>
              <a:t>Stateflow</a:t>
            </a:r>
            <a:r>
              <a:rPr lang="en-US" dirty="0" smtClean="0"/>
              <a:t> has “states” that the model can be in, and depending on the state (which is based on the input conditions) the outputs will vary</a:t>
            </a:r>
          </a:p>
          <a:p>
            <a:r>
              <a:rPr lang="en-US" dirty="0" smtClean="0"/>
              <a:t>The </a:t>
            </a:r>
            <a:r>
              <a:rPr lang="en-US" dirty="0" err="1" smtClean="0"/>
              <a:t>Stateflow</a:t>
            </a:r>
            <a:r>
              <a:rPr lang="en-US" dirty="0" smtClean="0"/>
              <a:t> model we will be using is very simple and easy to set up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3033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Stateflow</a:t>
            </a:r>
            <a:r>
              <a:rPr lang="en-US" dirty="0" smtClean="0"/>
              <a:t> Example: </a:t>
            </a:r>
            <a:r>
              <a:rPr lang="en-US" dirty="0" err="1" smtClean="0"/>
              <a:t>Genset</a:t>
            </a:r>
            <a:r>
              <a:rPr lang="en-US" dirty="0" smtClean="0"/>
              <a:t> Command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572000"/>
            <a:ext cx="8229600" cy="1554163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For our application we will be using </a:t>
            </a:r>
            <a:r>
              <a:rPr lang="en-US" dirty="0" err="1" smtClean="0"/>
              <a:t>Stateflow</a:t>
            </a:r>
            <a:r>
              <a:rPr lang="en-US" dirty="0" smtClean="0"/>
              <a:t> to determine the state of the </a:t>
            </a:r>
            <a:r>
              <a:rPr lang="en-US" dirty="0" err="1" smtClean="0"/>
              <a:t>Genset</a:t>
            </a:r>
            <a:r>
              <a:rPr lang="en-US" dirty="0" smtClean="0"/>
              <a:t> Command, or turning the engine/generator on and off</a:t>
            </a:r>
            <a:endParaRPr lang="en-US" dirty="0"/>
          </a:p>
        </p:txBody>
      </p:sp>
      <p:sp>
        <p:nvSpPr>
          <p:cNvPr id="4" name="Rounded Rectangle 3"/>
          <p:cNvSpPr/>
          <p:nvPr/>
        </p:nvSpPr>
        <p:spPr>
          <a:xfrm>
            <a:off x="1371600" y="2057400"/>
            <a:ext cx="1828800" cy="1905000"/>
          </a:xfrm>
          <a:prstGeom prst="round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i="1" dirty="0" err="1" smtClean="0">
                <a:solidFill>
                  <a:schemeClr val="tx1"/>
                </a:solidFill>
              </a:rPr>
              <a:t>Genset</a:t>
            </a:r>
            <a:r>
              <a:rPr lang="en-US" sz="2800" b="1" i="1" dirty="0" smtClean="0">
                <a:solidFill>
                  <a:schemeClr val="tx1"/>
                </a:solidFill>
              </a:rPr>
              <a:t> ON</a:t>
            </a:r>
            <a:endParaRPr lang="en-US" sz="2800" b="1" i="1" dirty="0">
              <a:solidFill>
                <a:schemeClr val="tx1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5943600" y="2057400"/>
            <a:ext cx="1828800" cy="1905000"/>
          </a:xfrm>
          <a:prstGeom prst="round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i="1" dirty="0" err="1" smtClean="0">
                <a:solidFill>
                  <a:schemeClr val="tx1"/>
                </a:solidFill>
              </a:rPr>
              <a:t>Genset</a:t>
            </a:r>
            <a:r>
              <a:rPr lang="en-US" sz="2800" b="1" i="1" dirty="0" smtClean="0">
                <a:solidFill>
                  <a:schemeClr val="tx1"/>
                </a:solidFill>
              </a:rPr>
              <a:t> OFF</a:t>
            </a:r>
            <a:endParaRPr lang="en-US" sz="2800" b="1" i="1" dirty="0">
              <a:solidFill>
                <a:schemeClr val="tx1"/>
              </a:solidFill>
            </a:endParaRPr>
          </a:p>
        </p:txBody>
      </p:sp>
      <p:cxnSp>
        <p:nvCxnSpPr>
          <p:cNvPr id="9" name="Straight Arrow Connector 8"/>
          <p:cNvCxnSpPr>
            <a:endCxn id="4" idx="0"/>
          </p:cNvCxnSpPr>
          <p:nvPr/>
        </p:nvCxnSpPr>
        <p:spPr>
          <a:xfrm>
            <a:off x="2286000" y="1676400"/>
            <a:ext cx="0" cy="381000"/>
          </a:xfrm>
          <a:prstGeom prst="straightConnector1">
            <a:avLst/>
          </a:prstGeom>
          <a:ln w="254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3200400" y="2438400"/>
            <a:ext cx="2743200" cy="0"/>
          </a:xfrm>
          <a:prstGeom prst="straightConnector1">
            <a:avLst/>
          </a:prstGeom>
          <a:ln w="254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 flipH="1">
            <a:off x="3200400" y="3505200"/>
            <a:ext cx="2743200" cy="0"/>
          </a:xfrm>
          <a:prstGeom prst="straightConnector1">
            <a:avLst/>
          </a:prstGeom>
          <a:ln w="254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1905000" y="1383268"/>
            <a:ext cx="76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Enter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3458391" y="1981200"/>
            <a:ext cx="222721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Conditions to exit “</a:t>
            </a:r>
            <a:r>
              <a:rPr lang="en-US" sz="1200" dirty="0" err="1" smtClean="0"/>
              <a:t>Genset</a:t>
            </a:r>
            <a:r>
              <a:rPr lang="en-US" sz="1200" dirty="0" smtClean="0"/>
              <a:t> ON” and enter “</a:t>
            </a:r>
            <a:r>
              <a:rPr lang="en-US" sz="1200" dirty="0" err="1" smtClean="0"/>
              <a:t>Genset</a:t>
            </a:r>
            <a:r>
              <a:rPr lang="en-US" sz="1200" dirty="0" smtClean="0"/>
              <a:t> OFF”</a:t>
            </a:r>
            <a:endParaRPr lang="en-US" sz="1200" dirty="0"/>
          </a:p>
        </p:txBody>
      </p:sp>
      <p:sp>
        <p:nvSpPr>
          <p:cNvPr id="17" name="TextBox 16"/>
          <p:cNvSpPr txBox="1"/>
          <p:nvPr/>
        </p:nvSpPr>
        <p:spPr>
          <a:xfrm>
            <a:off x="3458390" y="3505200"/>
            <a:ext cx="222721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Conditions to exit “</a:t>
            </a:r>
            <a:r>
              <a:rPr lang="en-US" sz="1200" dirty="0" err="1" smtClean="0"/>
              <a:t>Genset</a:t>
            </a:r>
            <a:r>
              <a:rPr lang="en-US" sz="1200" dirty="0" smtClean="0"/>
              <a:t> OFF” and enter “</a:t>
            </a:r>
            <a:r>
              <a:rPr lang="en-US" sz="1200" dirty="0" err="1" smtClean="0"/>
              <a:t>Genset</a:t>
            </a:r>
            <a:r>
              <a:rPr lang="en-US" sz="1200" dirty="0" smtClean="0"/>
              <a:t> ON”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456782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BDCPx2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MBDCPx2</Template>
  <TotalTime>215</TotalTime>
  <Words>572</Words>
  <Application>Microsoft Office PowerPoint</Application>
  <PresentationFormat>On-screen Show (4:3)</PresentationFormat>
  <Paragraphs>57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Arial</vt:lpstr>
      <vt:lpstr>Calibri</vt:lpstr>
      <vt:lpstr>MBDCPx2</vt:lpstr>
      <vt:lpstr>Intro to Hybrid Control Strategy</vt:lpstr>
      <vt:lpstr>Need for an HVSC</vt:lpstr>
      <vt:lpstr>Basic SOC Management</vt:lpstr>
      <vt:lpstr>Charge Balancing</vt:lpstr>
      <vt:lpstr>Thermostatic Control</vt:lpstr>
      <vt:lpstr>Simple vs. Complex</vt:lpstr>
      <vt:lpstr>Simple HVSC Design</vt:lpstr>
      <vt:lpstr>Overview of Stateflow</vt:lpstr>
      <vt:lpstr>Stateflow Example: Genset Command</vt:lpstr>
      <vt:lpstr>Complex HVSC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 to Hybrid Control Strategy</dc:title>
  <dc:creator>David</dc:creator>
  <cp:lastModifiedBy>Beth Bezaire</cp:lastModifiedBy>
  <cp:revision>15</cp:revision>
  <dcterms:created xsi:type="dcterms:W3CDTF">2013-04-19T22:48:43Z</dcterms:created>
  <dcterms:modified xsi:type="dcterms:W3CDTF">2014-07-14T22:54:35Z</dcterms:modified>
</cp:coreProperties>
</file>

<file path=docProps/thumbnail.jpeg>
</file>